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5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99"/>
  </p:normalViewPr>
  <p:slideViewPr>
    <p:cSldViewPr snapToGrid="0" snapToObjects="1">
      <p:cViewPr varScale="1">
        <p:scale>
          <a:sx n="69" d="100"/>
          <a:sy n="69" d="100"/>
        </p:scale>
        <p:origin x="-5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2202792"/>
            <a:ext cx="8361229" cy="2098226"/>
          </a:xfrm>
        </p:spPr>
        <p:txBody>
          <a:bodyPr/>
          <a:lstStyle/>
          <a:p>
            <a:r>
              <a:rPr lang="en-US" dirty="0" err="1" smtClean="0"/>
              <a:t>dijitalleşme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Kütüphaneler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896" y="5194916"/>
            <a:ext cx="6831673" cy="1086237"/>
          </a:xfrm>
        </p:spPr>
        <p:txBody>
          <a:bodyPr>
            <a:noAutofit/>
          </a:bodyPr>
          <a:lstStyle/>
          <a:p>
            <a:pPr algn="l"/>
            <a:r>
              <a:rPr lang="en-US" sz="3200" i="1" dirty="0" smtClean="0"/>
              <a:t>Mustafa EDEER</a:t>
            </a:r>
          </a:p>
          <a:p>
            <a:pPr algn="l"/>
            <a:r>
              <a:rPr lang="en-US" sz="3200" i="1" dirty="0" smtClean="0"/>
              <a:t>ANKAREF</a:t>
            </a:r>
            <a:endParaRPr lang="en-US" sz="32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i="1" dirty="0" err="1" smtClean="0"/>
              <a:t>ihtiyaç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mı</a:t>
            </a:r>
            <a:r>
              <a:rPr lang="en-US" sz="3200" i="1" dirty="0" smtClean="0"/>
              <a:t>?</a:t>
            </a:r>
          </a:p>
          <a:p>
            <a:pPr algn="r"/>
            <a:r>
              <a:rPr lang="en-US" sz="3200" i="1" dirty="0" err="1" smtClean="0"/>
              <a:t>moda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mı</a:t>
            </a:r>
            <a:r>
              <a:rPr lang="en-US" sz="3200" i="1" dirty="0" smtClean="0"/>
              <a:t>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ajanda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Dijitalleşme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Kütüphanelerde</a:t>
            </a:r>
            <a:r>
              <a:rPr lang="en-US" dirty="0" smtClean="0"/>
              <a:t> </a:t>
            </a:r>
            <a:r>
              <a:rPr lang="en-US" dirty="0" err="1" smtClean="0"/>
              <a:t>dijitalleşme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/</a:t>
            </a:r>
            <a:r>
              <a:rPr lang="en-US" dirty="0" err="1" smtClean="0"/>
              <a:t>tarihçe</a:t>
            </a:r>
            <a:endParaRPr lang="en-US" dirty="0" smtClean="0"/>
          </a:p>
          <a:p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endParaRPr lang="en-US" dirty="0" smtClean="0"/>
          </a:p>
          <a:p>
            <a:r>
              <a:rPr lang="en-US" dirty="0" smtClean="0"/>
              <a:t>SWOT/</a:t>
            </a:r>
            <a:r>
              <a:rPr lang="en-US" dirty="0" err="1" smtClean="0"/>
              <a:t>Dijital</a:t>
            </a:r>
            <a:r>
              <a:rPr lang="en-US" dirty="0" smtClean="0"/>
              <a:t> </a:t>
            </a:r>
            <a:r>
              <a:rPr lang="en-US" dirty="0" err="1" smtClean="0"/>
              <a:t>Kütüphane</a:t>
            </a:r>
            <a:endParaRPr lang="en-US" dirty="0" smtClean="0"/>
          </a:p>
          <a:p>
            <a:r>
              <a:rPr lang="en-US" dirty="0" err="1" smtClean="0"/>
              <a:t>Öneriler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74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812" y="2438400"/>
            <a:ext cx="3614738" cy="35814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e-</a:t>
            </a:r>
            <a:r>
              <a:rPr lang="en-US" dirty="0" err="1" smtClean="0">
                <a:solidFill>
                  <a:srgbClr val="00B0F0"/>
                </a:solidFill>
              </a:rPr>
              <a:t>kitap</a:t>
            </a:r>
            <a:r>
              <a:rPr lang="en-US" dirty="0" smtClean="0">
                <a:solidFill>
                  <a:srgbClr val="00B0F0"/>
                </a:solidFill>
              </a:rPr>
              <a:t>/e-</a:t>
            </a:r>
            <a:r>
              <a:rPr lang="en-US" dirty="0" err="1" smtClean="0">
                <a:solidFill>
                  <a:srgbClr val="00B0F0"/>
                </a:solidFill>
              </a:rPr>
              <a:t>dergi</a:t>
            </a:r>
            <a:r>
              <a:rPr lang="en-US" dirty="0" smtClean="0">
                <a:solidFill>
                  <a:srgbClr val="00B0F0"/>
                </a:solidFill>
              </a:rPr>
              <a:t>/e-</a:t>
            </a:r>
            <a:r>
              <a:rPr lang="en-US" dirty="0" err="1" smtClean="0">
                <a:solidFill>
                  <a:srgbClr val="00B0F0"/>
                </a:solidFill>
              </a:rPr>
              <a:t>materyal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/>
              <a:t>Okuyucular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F0"/>
                </a:solidFill>
              </a:rPr>
              <a:t>e-</a:t>
            </a:r>
            <a:r>
              <a:rPr lang="en-US" dirty="0" err="1" smtClean="0">
                <a:solidFill>
                  <a:srgbClr val="00B0F0"/>
                </a:solidFill>
              </a:rPr>
              <a:t>okuyucular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e-</a:t>
            </a:r>
            <a:r>
              <a:rPr lang="en-US" dirty="0" err="1" smtClean="0">
                <a:solidFill>
                  <a:srgbClr val="00B0F0"/>
                </a:solidFill>
              </a:rPr>
              <a:t>süreç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3999" y="2438400"/>
            <a:ext cx="267652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Kitap</a:t>
            </a:r>
            <a:r>
              <a:rPr lang="en-US" dirty="0" smtClean="0"/>
              <a:t>/</a:t>
            </a:r>
            <a:r>
              <a:rPr lang="en-US" dirty="0" err="1" smtClean="0"/>
              <a:t>materyal</a:t>
            </a:r>
            <a:endParaRPr lang="en-US" dirty="0" smtClean="0"/>
          </a:p>
          <a:p>
            <a:r>
              <a:rPr lang="en-US" dirty="0" err="1" smtClean="0"/>
              <a:t>Okuyucular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ircular Arrow 4"/>
          <p:cNvSpPr/>
          <p:nvPr/>
        </p:nvSpPr>
        <p:spPr>
          <a:xfrm>
            <a:off x="4171954" y="2171700"/>
            <a:ext cx="3271838" cy="1414463"/>
          </a:xfrm>
          <a:prstGeom prst="circularArrow">
            <a:avLst>
              <a:gd name="adj1" fmla="val 3749"/>
              <a:gd name="adj2" fmla="val 633899"/>
              <a:gd name="adj3" fmla="val 20972539"/>
              <a:gd name="adj4" fmla="val 10800000"/>
              <a:gd name="adj5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12" y="2694265"/>
            <a:ext cx="161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DİİJİTALLEŞME</a:t>
            </a:r>
            <a:endParaRPr lang="en-US"/>
          </a:p>
        </p:txBody>
      </p:sp>
      <p:sp>
        <p:nvSpPr>
          <p:cNvPr id="7" name="Donut 6"/>
          <p:cNvSpPr/>
          <p:nvPr/>
        </p:nvSpPr>
        <p:spPr>
          <a:xfrm>
            <a:off x="1523999" y="3852863"/>
            <a:ext cx="2685737" cy="2771775"/>
          </a:xfrm>
          <a:prstGeom prst="donut">
            <a:avLst>
              <a:gd name="adj" fmla="val 5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7643812" y="3870602"/>
            <a:ext cx="2685737" cy="2771775"/>
          </a:xfrm>
          <a:prstGeom prst="donut">
            <a:avLst>
              <a:gd name="adj" fmla="val 5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4300" y="4610158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GELENEKSEL</a:t>
            </a:r>
          </a:p>
          <a:p>
            <a:r>
              <a:rPr lang="en-US" dirty="0" smtClean="0"/>
              <a:t>KÜTÜPHANE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5325" y="4933323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E-KÜTÜPHANE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51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507 0.00671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024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Dijitalleşme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i="1" dirty="0" smtClean="0"/>
              <a:t>“</a:t>
            </a:r>
            <a:r>
              <a:rPr lang="en-US" sz="2000" i="1" dirty="0" err="1" smtClean="0"/>
              <a:t>Görsel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bir</a:t>
            </a:r>
            <a:r>
              <a:rPr lang="en-US" sz="2000" i="1" dirty="0" smtClean="0"/>
              <a:t> </a:t>
            </a:r>
            <a:r>
              <a:rPr lang="en-US" sz="2000" i="1" dirty="0" err="1"/>
              <a:t>materyalin</a:t>
            </a:r>
            <a:r>
              <a:rPr lang="en-US" sz="2000" i="1" dirty="0"/>
              <a:t> </a:t>
            </a:r>
            <a:r>
              <a:rPr lang="en-US" sz="2000" i="1" dirty="0" err="1"/>
              <a:t>elektronik</a:t>
            </a:r>
            <a:r>
              <a:rPr lang="en-US" sz="2000" i="1" dirty="0"/>
              <a:t> </a:t>
            </a:r>
            <a:r>
              <a:rPr lang="en-US" sz="2000" i="1" dirty="0" err="1"/>
              <a:t>cihazlarla</a:t>
            </a:r>
            <a:r>
              <a:rPr lang="en-US" sz="2000" i="1" dirty="0"/>
              <a:t> </a:t>
            </a:r>
            <a:r>
              <a:rPr lang="en-US" sz="2000" i="1" dirty="0" err="1"/>
              <a:t>dijital</a:t>
            </a:r>
            <a:r>
              <a:rPr lang="en-US" sz="2000" i="1" dirty="0"/>
              <a:t> </a:t>
            </a:r>
            <a:r>
              <a:rPr lang="en-US" sz="2000" i="1" dirty="0" err="1"/>
              <a:t>kopyasının</a:t>
            </a:r>
            <a:r>
              <a:rPr lang="en-US" sz="2000" i="1" dirty="0"/>
              <a:t> </a:t>
            </a:r>
            <a:r>
              <a:rPr lang="en-US" sz="2000" i="1" dirty="0" err="1" smtClean="0"/>
              <a:t>oluşturulması</a:t>
            </a:r>
            <a:r>
              <a:rPr lang="en-US" sz="2000" i="1" dirty="0" smtClean="0"/>
              <a:t>”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Fotokopi</a:t>
            </a:r>
            <a:r>
              <a:rPr lang="en-US" dirty="0" smtClean="0"/>
              <a:t> </a:t>
            </a:r>
            <a:r>
              <a:rPr lang="en-US" dirty="0" err="1" smtClean="0"/>
              <a:t>Makineleri</a:t>
            </a:r>
            <a:endParaRPr lang="en-US" dirty="0" smtClean="0"/>
          </a:p>
          <a:p>
            <a:r>
              <a:rPr lang="en-US" dirty="0" err="1" smtClean="0"/>
              <a:t>Tarayıcılar</a:t>
            </a:r>
            <a:endParaRPr lang="en-US" dirty="0" smtClean="0"/>
          </a:p>
          <a:p>
            <a:r>
              <a:rPr lang="en-US" dirty="0" err="1" smtClean="0"/>
              <a:t>Fotoğraf</a:t>
            </a:r>
            <a:r>
              <a:rPr lang="en-US" dirty="0" smtClean="0"/>
              <a:t> </a:t>
            </a:r>
            <a:r>
              <a:rPr lang="en-US" dirty="0" err="1" smtClean="0"/>
              <a:t>Makineleri</a:t>
            </a:r>
            <a:endParaRPr lang="en-US" dirty="0" smtClean="0"/>
          </a:p>
          <a:p>
            <a:r>
              <a:rPr lang="en-US" dirty="0" err="1" smtClean="0"/>
              <a:t>Telefon</a:t>
            </a:r>
            <a:r>
              <a:rPr lang="en-US" dirty="0" smtClean="0"/>
              <a:t>/Tablet/PC</a:t>
            </a:r>
          </a:p>
          <a:p>
            <a:r>
              <a:rPr lang="en-US" dirty="0" err="1" smtClean="0"/>
              <a:t>Otomasyon</a:t>
            </a:r>
            <a:r>
              <a:rPr lang="en-US" dirty="0" smtClean="0"/>
              <a:t>, RFID,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kartları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46368" y="2815388"/>
            <a:ext cx="926432" cy="926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600" y="3581400"/>
            <a:ext cx="4394200" cy="1854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454" y="5154618"/>
            <a:ext cx="5168900" cy="157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508494"/>
            <a:ext cx="42164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73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Kütüphanelerde</a:t>
            </a:r>
            <a:r>
              <a:rPr lang="en-US" dirty="0" smtClean="0"/>
              <a:t> </a:t>
            </a:r>
            <a:r>
              <a:rPr lang="en-US" dirty="0" err="1" smtClean="0"/>
              <a:t>Dijitalleşme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i="1" dirty="0" err="1" smtClean="0"/>
              <a:t>tarihçe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279105" cy="3581400"/>
          </a:xfrm>
        </p:spPr>
        <p:txBody>
          <a:bodyPr/>
          <a:lstStyle/>
          <a:p>
            <a:r>
              <a:rPr lang="en-US" dirty="0" err="1" smtClean="0"/>
              <a:t>Kısıtlı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paylaşılması</a:t>
            </a:r>
            <a:r>
              <a:rPr lang="en-US" dirty="0" smtClean="0"/>
              <a:t> (</a:t>
            </a:r>
            <a:r>
              <a:rPr lang="en-US" dirty="0" err="1" smtClean="0"/>
              <a:t>fotokopi</a:t>
            </a:r>
            <a:r>
              <a:rPr lang="en-US" dirty="0" smtClean="0"/>
              <a:t>, </a:t>
            </a:r>
            <a:r>
              <a:rPr lang="en-US" dirty="0" err="1" smtClean="0"/>
              <a:t>tarama</a:t>
            </a:r>
            <a:r>
              <a:rPr lang="en-US" dirty="0" smtClean="0"/>
              <a:t>, </a:t>
            </a:r>
            <a:r>
              <a:rPr lang="en-US" dirty="0" err="1" smtClean="0"/>
              <a:t>yazıcı-çıktı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Dijital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paylaşımı</a:t>
            </a:r>
            <a:r>
              <a:rPr lang="en-US" dirty="0" smtClean="0"/>
              <a:t> (</a:t>
            </a:r>
            <a:r>
              <a:rPr lang="en-US" dirty="0" err="1" smtClean="0"/>
              <a:t>dergi</a:t>
            </a:r>
            <a:r>
              <a:rPr lang="en-US" dirty="0" smtClean="0"/>
              <a:t>, </a:t>
            </a:r>
            <a:r>
              <a:rPr lang="en-US" dirty="0" err="1" smtClean="0"/>
              <a:t>makale</a:t>
            </a:r>
            <a:r>
              <a:rPr lang="en-US" dirty="0" smtClean="0"/>
              <a:t>, film, </a:t>
            </a:r>
            <a:r>
              <a:rPr lang="en-US" dirty="0" err="1" smtClean="0"/>
              <a:t>fotoğraf</a:t>
            </a:r>
            <a:r>
              <a:rPr lang="en-US" dirty="0" smtClean="0"/>
              <a:t>...)</a:t>
            </a:r>
          </a:p>
          <a:p>
            <a:r>
              <a:rPr lang="en-US" dirty="0"/>
              <a:t>e</a:t>
            </a:r>
            <a:r>
              <a:rPr lang="en-US" dirty="0" smtClean="0"/>
              <a:t>-</a:t>
            </a:r>
            <a:r>
              <a:rPr lang="en-US" dirty="0" err="1" smtClean="0"/>
              <a:t>dergi</a:t>
            </a:r>
            <a:r>
              <a:rPr lang="en-US" dirty="0" smtClean="0"/>
              <a:t>, e-</a:t>
            </a:r>
            <a:r>
              <a:rPr lang="en-US" dirty="0" err="1" smtClean="0"/>
              <a:t>gazete</a:t>
            </a:r>
            <a:r>
              <a:rPr lang="en-US" dirty="0" smtClean="0"/>
              <a:t>, </a:t>
            </a:r>
            <a:r>
              <a:rPr lang="en-US" dirty="0" err="1" smtClean="0"/>
              <a:t>makale</a:t>
            </a:r>
            <a:r>
              <a:rPr lang="en-US" dirty="0" smtClean="0"/>
              <a:t> </a:t>
            </a:r>
            <a:r>
              <a:rPr lang="en-US" dirty="0" err="1" smtClean="0"/>
              <a:t>veritabanları</a:t>
            </a:r>
            <a:endParaRPr lang="en-US" dirty="0" smtClean="0"/>
          </a:p>
          <a:p>
            <a:r>
              <a:rPr lang="en-US" dirty="0" err="1" smtClean="0"/>
              <a:t>Kitap</a:t>
            </a:r>
            <a:r>
              <a:rPr lang="en-US" dirty="0" smtClean="0"/>
              <a:t> &gt; e-</a:t>
            </a:r>
            <a:r>
              <a:rPr lang="en-US" dirty="0" err="1" smtClean="0"/>
              <a:t>kitap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Süreçlerin</a:t>
            </a:r>
            <a:r>
              <a:rPr lang="en-US" dirty="0" smtClean="0"/>
              <a:t> </a:t>
            </a:r>
            <a:r>
              <a:rPr lang="en-US" dirty="0" err="1" smtClean="0"/>
              <a:t>dijitalleştirilmesi</a:t>
            </a:r>
            <a:r>
              <a:rPr lang="en-US" dirty="0" smtClean="0"/>
              <a:t> (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 smtClean="0"/>
              <a:t>altyapısı</a:t>
            </a:r>
            <a:r>
              <a:rPr lang="en-US" dirty="0" smtClean="0"/>
              <a:t>, </a:t>
            </a:r>
            <a:r>
              <a:rPr lang="en-US" dirty="0" err="1" smtClean="0"/>
              <a:t>otomasyonlar</a:t>
            </a:r>
            <a:r>
              <a:rPr lang="en-US" dirty="0" smtClean="0"/>
              <a:t>, RFID, </a:t>
            </a:r>
            <a:r>
              <a:rPr lang="en-US" dirty="0" err="1" smtClean="0"/>
              <a:t>kullanıcı</a:t>
            </a:r>
            <a:r>
              <a:rPr lang="en-US" dirty="0" smtClean="0"/>
              <a:t> </a:t>
            </a:r>
            <a:r>
              <a:rPr lang="en-US" dirty="0" err="1" smtClean="0"/>
              <a:t>kartları</a:t>
            </a:r>
            <a:r>
              <a:rPr lang="en-US" dirty="0" smtClean="0"/>
              <a:t> vs)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73128" y="2286000"/>
            <a:ext cx="155608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 65-79</a:t>
            </a:r>
          </a:p>
          <a:p>
            <a:r>
              <a:rPr lang="en-US" dirty="0" smtClean="0"/>
              <a:t>Y 80-99</a:t>
            </a:r>
          </a:p>
          <a:p>
            <a:endParaRPr lang="en-US" dirty="0" smtClean="0"/>
          </a:p>
          <a:p>
            <a:r>
              <a:rPr lang="en-US" dirty="0" smtClean="0"/>
              <a:t>Z 00-15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flipH="1">
            <a:off x="8772525" y="2428875"/>
            <a:ext cx="300038" cy="16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0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i="1" dirty="0" smtClean="0"/>
              <a:t>“</a:t>
            </a:r>
            <a:r>
              <a:rPr lang="en-US" sz="2000" i="1" dirty="0" err="1" smtClean="0"/>
              <a:t>kütüphane</a:t>
            </a:r>
            <a:r>
              <a:rPr lang="en-US" sz="2000" i="1" dirty="0" smtClean="0"/>
              <a:t> &gt; e-</a:t>
            </a:r>
            <a:r>
              <a:rPr lang="en-US" sz="2000" i="1" dirty="0" err="1" smtClean="0"/>
              <a:t>kütüphane</a:t>
            </a:r>
            <a:r>
              <a:rPr lang="en-US" sz="2000" i="1" dirty="0" smtClean="0"/>
              <a:t>?”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279105" cy="3581400"/>
          </a:xfrm>
        </p:spPr>
        <p:txBody>
          <a:bodyPr/>
          <a:lstStyle/>
          <a:p>
            <a:r>
              <a:rPr lang="en-US" dirty="0" err="1" smtClean="0"/>
              <a:t>Öncelikler</a:t>
            </a:r>
            <a:endParaRPr lang="en-US" dirty="0" smtClean="0"/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endParaRPr lang="en-US" dirty="0" smtClean="0"/>
          </a:p>
          <a:p>
            <a:r>
              <a:rPr lang="en-US" dirty="0" err="1" smtClean="0"/>
              <a:t>Bütçe</a:t>
            </a:r>
            <a:endParaRPr lang="en-US" dirty="0" smtClean="0"/>
          </a:p>
          <a:p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Altyapı</a:t>
            </a:r>
            <a:endParaRPr lang="en-US" dirty="0" smtClean="0"/>
          </a:p>
          <a:p>
            <a:r>
              <a:rPr lang="en-US" dirty="0" err="1" smtClean="0"/>
              <a:t>Proje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</a:p>
          <a:p>
            <a:r>
              <a:rPr lang="en-US" dirty="0"/>
              <a:t>Z A M A 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57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Neyi</a:t>
            </a:r>
            <a:r>
              <a:rPr lang="en-US" dirty="0" smtClean="0"/>
              <a:t>/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Dijitalleştirmeli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i="1" dirty="0" smtClean="0"/>
              <a:t>“</a:t>
            </a:r>
            <a:r>
              <a:rPr lang="en-US" sz="2000" i="1" dirty="0" err="1" smtClean="0"/>
              <a:t>kütüphane</a:t>
            </a:r>
            <a:r>
              <a:rPr lang="en-US" sz="2000" i="1" dirty="0" smtClean="0"/>
              <a:t> &gt; e-</a:t>
            </a:r>
            <a:r>
              <a:rPr lang="en-US" sz="2000" i="1" dirty="0" err="1" smtClean="0"/>
              <a:t>kütüphane</a:t>
            </a:r>
            <a:r>
              <a:rPr lang="en-US" sz="2000" i="1" dirty="0" smtClean="0"/>
              <a:t>?”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279105" cy="3581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okunan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(</a:t>
            </a:r>
            <a:r>
              <a:rPr lang="en-US" dirty="0" err="1" smtClean="0"/>
              <a:t>Tez</a:t>
            </a:r>
            <a:r>
              <a:rPr lang="en-US" dirty="0" smtClean="0"/>
              <a:t>, </a:t>
            </a:r>
            <a:r>
              <a:rPr lang="en-US" dirty="0" err="1" smtClean="0"/>
              <a:t>Dergi</a:t>
            </a:r>
            <a:r>
              <a:rPr lang="en-US" dirty="0" smtClean="0"/>
              <a:t>, </a:t>
            </a:r>
            <a:r>
              <a:rPr lang="en-US" dirty="0" err="1" smtClean="0"/>
              <a:t>kitap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Nadir </a:t>
            </a:r>
            <a:r>
              <a:rPr lang="en-US" dirty="0" err="1" smtClean="0"/>
              <a:t>eserler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Çözünürlük</a:t>
            </a:r>
            <a:r>
              <a:rPr lang="en-US" dirty="0" smtClean="0"/>
              <a:t> (OCR)</a:t>
            </a:r>
          </a:p>
          <a:p>
            <a:r>
              <a:rPr lang="en-US" dirty="0" err="1" smtClean="0"/>
              <a:t>Paylaşım</a:t>
            </a:r>
            <a:endParaRPr lang="en-US" dirty="0" smtClean="0"/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tabanı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12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Kütüphanelerde</a:t>
            </a:r>
            <a:r>
              <a:rPr lang="en-US" dirty="0" smtClean="0"/>
              <a:t> </a:t>
            </a:r>
            <a:r>
              <a:rPr lang="en-US" dirty="0" err="1" smtClean="0"/>
              <a:t>Dijitalleşme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000" i="1" dirty="0" smtClean="0"/>
              <a:t>“e-</a:t>
            </a:r>
            <a:r>
              <a:rPr lang="en-US" sz="2000" i="1" dirty="0" err="1" smtClean="0"/>
              <a:t>kütüphane</a:t>
            </a:r>
            <a:r>
              <a:rPr lang="en-US" sz="2000" i="1" dirty="0" smtClean="0"/>
              <a:t>?”</a:t>
            </a:r>
            <a:endParaRPr lang="en-US" sz="2000" i="1" dirty="0"/>
          </a:p>
        </p:txBody>
      </p:sp>
      <p:sp>
        <p:nvSpPr>
          <p:cNvPr id="6" name="Right Arrow 5"/>
          <p:cNvSpPr/>
          <p:nvPr/>
        </p:nvSpPr>
        <p:spPr>
          <a:xfrm>
            <a:off x="1957388" y="6200781"/>
            <a:ext cx="9015412" cy="314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1871668" y="2343157"/>
            <a:ext cx="285750" cy="4086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/>
          <p:cNvSpPr/>
          <p:nvPr/>
        </p:nvSpPr>
        <p:spPr>
          <a:xfrm>
            <a:off x="3438519" y="2343157"/>
            <a:ext cx="3843332" cy="3857624"/>
          </a:xfrm>
          <a:prstGeom prst="plus">
            <a:avLst>
              <a:gd name="adj" fmla="val 47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14548" y="1845239"/>
            <a:ext cx="2316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kaynak-çok</a:t>
            </a:r>
            <a:r>
              <a:rPr lang="en-US" dirty="0" smtClean="0"/>
              <a:t> </a:t>
            </a:r>
            <a:r>
              <a:rPr lang="en-US" dirty="0" err="1" smtClean="0"/>
              <a:t>erişim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41781" y="2158491"/>
            <a:ext cx="169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erişim kontrolü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71859" y="2514614"/>
            <a:ext cx="197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istatistik/planlama</a:t>
            </a:r>
            <a:r>
              <a:rPr lang="tr-TR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71859" y="2805716"/>
            <a:ext cx="228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işletmede az personel</a:t>
            </a:r>
            <a:r>
              <a:rPr lang="tr-TR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10681" y="3096818"/>
            <a:ext cx="2402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7/24 </a:t>
            </a:r>
            <a:r>
              <a:rPr lang="tr-TR" dirty="0" err="1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heryerden</a:t>
            </a:r>
            <a:r>
              <a:rPr lang="tr-TR" dirty="0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 hizmet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36105" y="3346505"/>
            <a:ext cx="3372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bilgiye hızlı erişim - </a:t>
            </a:r>
            <a:r>
              <a:rPr lang="tr-TR" dirty="0" err="1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google</a:t>
            </a:r>
            <a:r>
              <a:rPr lang="tr-TR" dirty="0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 charset="0"/>
                <a:ea typeface="Times New Roman" charset="0"/>
                <a:cs typeface="Times New Roman" charset="0"/>
              </a:rPr>
              <a:t>search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33984" y="4588977"/>
            <a:ext cx="2057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 server no library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508013" y="4958309"/>
            <a:ext cx="2526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no connection no library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86682" y="4471978"/>
            <a:ext cx="971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 </a:t>
            </a:r>
            <a:r>
              <a:rPr lang="en-US" dirty="0" err="1"/>
              <a:t>kuşağı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686682" y="5475871"/>
            <a:ext cx="5237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e-</a:t>
            </a:r>
            <a:r>
              <a:rPr lang="en-US" dirty="0" err="1"/>
              <a:t>kütüphanenin</a:t>
            </a:r>
            <a:r>
              <a:rPr lang="en-US" dirty="0"/>
              <a:t> 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hızına</a:t>
            </a:r>
            <a:r>
              <a:rPr lang="en-US" dirty="0"/>
              <a:t> </a:t>
            </a:r>
            <a:r>
              <a:rPr lang="en-US" dirty="0" err="1"/>
              <a:t>ayak</a:t>
            </a:r>
            <a:r>
              <a:rPr lang="en-US" dirty="0"/>
              <a:t> </a:t>
            </a:r>
            <a:r>
              <a:rPr lang="en-US" dirty="0" err="1"/>
              <a:t>uyduramaması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924659" y="2304042"/>
            <a:ext cx="2660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işletme</a:t>
            </a:r>
            <a:r>
              <a:rPr lang="en-US" dirty="0" smtClean="0"/>
              <a:t> </a:t>
            </a:r>
            <a:r>
              <a:rPr lang="en-US" dirty="0" err="1" smtClean="0"/>
              <a:t>bütçesi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95330" y="2700358"/>
            <a:ext cx="2966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bağımlılığı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572619" y="3346505"/>
            <a:ext cx="3039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büyüyen</a:t>
            </a:r>
            <a:r>
              <a:rPr lang="en-US" dirty="0"/>
              <a:t> </a:t>
            </a:r>
            <a:r>
              <a:rPr lang="en-US" dirty="0" err="1"/>
              <a:t>kapasite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13605" y="3715837"/>
            <a:ext cx="2183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eğitime</a:t>
            </a:r>
            <a:r>
              <a:rPr lang="en-US" dirty="0"/>
              <a:t> + </a:t>
            </a:r>
            <a:r>
              <a:rPr lang="en-US" dirty="0" err="1"/>
              <a:t>öğrenime</a:t>
            </a:r>
            <a:r>
              <a:rPr lang="en-US" dirty="0"/>
              <a:t> -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74078" y="4705976"/>
            <a:ext cx="2994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patron </a:t>
            </a:r>
            <a:r>
              <a:rPr lang="en-US" dirty="0" err="1"/>
              <a:t>sayısında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artış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481664" y="5327641"/>
            <a:ext cx="2841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vadede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maliyet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48856" y="1650752"/>
            <a:ext cx="130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Zayıf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Yönler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15860" y="1536826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Güçlü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Yönler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7032" y="5917178"/>
            <a:ext cx="98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F0"/>
                </a:solidFill>
              </a:rPr>
              <a:t>Fırsatlar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14" y="5845203"/>
            <a:ext cx="102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Tehditler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Öneriler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279105" cy="3581400"/>
          </a:xfrm>
        </p:spPr>
        <p:txBody>
          <a:bodyPr/>
          <a:lstStyle/>
          <a:p>
            <a:r>
              <a:rPr lang="en-US" dirty="0" smtClean="0"/>
              <a:t>Her </a:t>
            </a:r>
            <a:r>
              <a:rPr lang="en-US" dirty="0" err="1" smtClean="0"/>
              <a:t>kütüphanenin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ijital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önüşüm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lmalı</a:t>
            </a:r>
            <a:endParaRPr lang="en-US" dirty="0" smtClean="0"/>
          </a:p>
          <a:p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endParaRPr lang="en-US" dirty="0" smtClean="0"/>
          </a:p>
          <a:p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kısıtlamadan</a:t>
            </a:r>
            <a:r>
              <a:rPr lang="en-US" dirty="0" smtClean="0"/>
              <a:t> </a:t>
            </a:r>
            <a:r>
              <a:rPr lang="en-US" dirty="0" err="1" smtClean="0"/>
              <a:t>ilave</a:t>
            </a:r>
            <a:r>
              <a:rPr lang="en-US" dirty="0" smtClean="0"/>
              <a:t> </a:t>
            </a:r>
            <a:r>
              <a:rPr lang="en-US" dirty="0" err="1" smtClean="0"/>
              <a:t>kaynaklarla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bütçesi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az</a:t>
            </a:r>
            <a:r>
              <a:rPr lang="en-US" dirty="0" smtClean="0"/>
              <a:t> 5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süreyi</a:t>
            </a:r>
            <a:r>
              <a:rPr lang="en-US" dirty="0" smtClean="0"/>
              <a:t> </a:t>
            </a:r>
            <a:r>
              <a:rPr lang="en-US" dirty="0" err="1" smtClean="0"/>
              <a:t>hedeflemeli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427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604</TotalTime>
  <Words>242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Crop</vt:lpstr>
      <vt:lpstr>dijitalleşme  ve Kütüphaneler</vt:lpstr>
      <vt:lpstr>ajanda</vt:lpstr>
      <vt:lpstr>Var olma sebebi…</vt:lpstr>
      <vt:lpstr>Dijitalleşme  “Görsel bir materyalin elektronik cihazlarla dijital kopyasının oluşturulması”</vt:lpstr>
      <vt:lpstr>Kütüphanelerde Dijitalleşme  tarihçe</vt:lpstr>
      <vt:lpstr>Bir Dönüşüm Projesi  “kütüphane &gt; e-kütüphane?”</vt:lpstr>
      <vt:lpstr>Neyi/Nasıl Dijitalleştirmeli?  “kütüphane &gt; e-kütüphane?”</vt:lpstr>
      <vt:lpstr>Kütüphanelerde Dijitalleşme  “e-kütüphane?”</vt:lpstr>
      <vt:lpstr>Öneriler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Kütüphanelerde dijitalleşme</dc:title>
  <dc:creator>Microsoft Office User</dc:creator>
  <cp:lastModifiedBy>LIBRARY</cp:lastModifiedBy>
  <cp:revision>29</cp:revision>
  <dcterms:created xsi:type="dcterms:W3CDTF">2015-11-02T22:46:34Z</dcterms:created>
  <dcterms:modified xsi:type="dcterms:W3CDTF">2015-11-04T12:33:53Z</dcterms:modified>
</cp:coreProperties>
</file>